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4" r:id="rId2"/>
    <p:sldId id="308" r:id="rId3"/>
    <p:sldId id="310" r:id="rId4"/>
    <p:sldId id="309" r:id="rId5"/>
    <p:sldId id="305" r:id="rId6"/>
    <p:sldId id="302" r:id="rId7"/>
    <p:sldId id="280" r:id="rId8"/>
    <p:sldId id="281" r:id="rId9"/>
    <p:sldId id="282" r:id="rId10"/>
    <p:sldId id="283" r:id="rId11"/>
    <p:sldId id="301" r:id="rId12"/>
    <p:sldId id="284" r:id="rId13"/>
    <p:sldId id="288" r:id="rId14"/>
    <p:sldId id="289" r:id="rId15"/>
    <p:sldId id="312" r:id="rId16"/>
    <p:sldId id="293" r:id="rId17"/>
    <p:sldId id="296" r:id="rId18"/>
    <p:sldId id="297" r:id="rId19"/>
    <p:sldId id="295" r:id="rId20"/>
    <p:sldId id="311" r:id="rId21"/>
    <p:sldId id="291" r:id="rId22"/>
    <p:sldId id="298" r:id="rId23"/>
    <p:sldId id="299" r:id="rId24"/>
    <p:sldId id="30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2"/>
    <p:restoredTop sz="94680"/>
  </p:normalViewPr>
  <p:slideViewPr>
    <p:cSldViewPr snapToGrid="0" snapToObjects="1">
      <p:cViewPr varScale="1">
        <p:scale>
          <a:sx n="145" d="100"/>
          <a:sy n="145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7E348-D663-ED6A-1911-BCAE9153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4E77A74-BF76-E8FE-BFF2-9F66ABA7B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4B98A6-7811-9285-B447-658B808C6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3CAB4A-3CC2-ED5A-3D89-1C404A3BF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F08961-F247-0998-F3BA-625DE2BA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168C859-4D3D-D084-EA98-D12AC9D80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7EDB87-143D-27CB-66F3-952C1C5E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8B93B52-27C7-7C72-5B68-9A88088D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59305-3FE2-FF53-C3EF-F9249C345A11}"/>
              </a:ext>
            </a:extLst>
          </p:cNvPr>
          <p:cNvGrpSpPr/>
          <p:nvPr/>
        </p:nvGrpSpPr>
        <p:grpSpPr>
          <a:xfrm>
            <a:off x="875512" y="1268707"/>
            <a:ext cx="8263751" cy="4490780"/>
            <a:chOff x="5894751" y="1947164"/>
            <a:chExt cx="7556421" cy="4238743"/>
          </a:xfrm>
        </p:grpSpPr>
        <p:sp>
          <p:nvSpPr>
            <p:cNvPr id="4" name="Text 0">
              <a:extLst>
                <a:ext uri="{FF2B5EF4-FFF2-40B4-BE49-F238E27FC236}">
                  <a16:creationId xmlns:a16="http://schemas.microsoft.com/office/drawing/2014/main" id="{4E172EF1-3D31-354E-6FE4-8611A12F5E68}"/>
                </a:ext>
              </a:extLst>
            </p:cNvPr>
            <p:cNvSpPr/>
            <p:nvPr/>
          </p:nvSpPr>
          <p:spPr>
            <a:xfrm>
              <a:off x="5894751" y="1947164"/>
              <a:ext cx="7556421" cy="14176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1150"/>
                </a:lnSpc>
                <a:buNone/>
              </a:pPr>
              <a:r>
                <a:rPr lang="en-US" sz="4900" dirty="0">
                  <a:solidFill>
                    <a:schemeClr val="bg1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LSM-Trees</a:t>
              </a:r>
              <a:endParaRPr lang="en-US" sz="49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7D66F815-AF8B-2039-BD37-AD2643D2CFD8}"/>
                </a:ext>
              </a:extLst>
            </p:cNvPr>
            <p:cNvSpPr/>
            <p:nvPr/>
          </p:nvSpPr>
          <p:spPr>
            <a:xfrm>
              <a:off x="5894751" y="3447202"/>
              <a:ext cx="5486400" cy="1417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3000" dirty="0">
                  <a:solidFill>
                    <a:schemeClr val="bg1"/>
                  </a:solidFill>
                  <a:latin typeface="Montserrat Medium" pitchFamily="34" charset="0"/>
                  <a:ea typeface="Montserrat Medium" pitchFamily="34" charset="-122"/>
                  <a:cs typeface="Montserrat Medium" pitchFamily="34" charset="-120"/>
                </a:rPr>
                <a:t>Design Space &amp; Read Optimizations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71C85783-82A5-F2A8-53D8-B3DBCCC02C1C}"/>
                </a:ext>
              </a:extLst>
            </p:cNvPr>
            <p:cNvSpPr/>
            <p:nvPr/>
          </p:nvSpPr>
          <p:spPr>
            <a:xfrm>
              <a:off x="5894751" y="5640481"/>
              <a:ext cx="7556421" cy="5454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ea typeface="Inter Light" pitchFamily="34" charset="-122"/>
                  <a:cs typeface="Inter Light" pitchFamily="34" charset="-120"/>
                </a:rPr>
                <a:t>Based on IEEE ICDE 2023 (Conceptual Review Paper)</a:t>
              </a:r>
            </a:p>
            <a:p>
              <a:pPr>
                <a:lnSpc>
                  <a:spcPts val="2250"/>
                </a:lnSpc>
              </a:pPr>
              <a:r>
                <a:rPr lang="en-IN" sz="1400" dirty="0">
                  <a:solidFill>
                    <a:schemeClr val="bg1"/>
                  </a:solidFill>
                </a:rPr>
                <a:t>Authors : Subhadeep Sarkar | Niv Dayan | Manos Athanassoulis</a:t>
              </a:r>
            </a:p>
            <a:p>
              <a:pPr>
                <a:lnSpc>
                  <a:spcPts val="2250"/>
                </a:lnSpc>
              </a:pPr>
              <a:r>
                <a:rPr lang="en-IN" sz="1400" dirty="0">
                  <a:solidFill>
                    <a:schemeClr val="bg1"/>
                  </a:solidFill>
                </a:rPr>
                <a:t>Present by Raaj Patel</a:t>
              </a:r>
            </a:p>
            <a:p>
              <a:pPr>
                <a:lnSpc>
                  <a:spcPts val="2250"/>
                </a:lnSpc>
              </a:pPr>
              <a:endParaRPr lang="en-IN" sz="1400" dirty="0">
                <a:solidFill>
                  <a:schemeClr val="bg1"/>
                </a:solidFill>
              </a:endParaRPr>
            </a:p>
            <a:p>
              <a:pPr>
                <a:lnSpc>
                  <a:spcPts val="2250"/>
                </a:lnSpc>
              </a:pPr>
              <a:endParaRPr lang="en-IN" sz="1400" dirty="0">
                <a:solidFill>
                  <a:schemeClr val="bg1"/>
                </a:solidFill>
              </a:endParaRPr>
            </a:p>
            <a:p>
              <a:pPr marL="0" indent="0" algn="l">
                <a:lnSpc>
                  <a:spcPts val="2250"/>
                </a:lnSpc>
                <a:buNone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55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CB447-49F7-1C5B-A392-6D7357B6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8C9FD6-16AC-BD5D-1B44-3F8EF28A6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81102-705A-2E76-61BE-ED1105A7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2E7EA-62A7-A642-3A3F-BDAEB55A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AAFB3F-4616-0892-2463-E514ABE11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26B1C-5CC2-0050-AE0F-1BF91DDD1B7C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A04D3-4F8F-7EC6-FE68-E2D566839D2F}"/>
              </a:ext>
            </a:extLst>
          </p:cNvPr>
          <p:cNvSpPr txBox="1"/>
          <p:nvPr/>
        </p:nvSpPr>
        <p:spPr>
          <a:xfrm>
            <a:off x="6429374" y="390832"/>
            <a:ext cx="271462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Learned Indexes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F99E4-AD0D-D906-ED7C-5C8C7D7D7077}"/>
              </a:ext>
            </a:extLst>
          </p:cNvPr>
          <p:cNvSpPr txBox="1"/>
          <p:nvPr/>
        </p:nvSpPr>
        <p:spPr>
          <a:xfrm>
            <a:off x="504733" y="1901479"/>
            <a:ext cx="61510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ML models predict key position in SSTs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Reduce binary search overhead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Lower memory use vs B-trees/fence pointers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Works great since SST files are immutable</a:t>
            </a:r>
          </a:p>
        </p:txBody>
      </p:sp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8168D682-9F7E-0F78-9702-CC505028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73" y="3053962"/>
            <a:ext cx="68961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4D205-6641-8EDE-F2F0-74B0E754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1FEDA05-D5B9-A247-F438-64ACAD2E6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2AFDC-7AE4-8C5A-A696-03C75FB3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8591EA-70F3-4642-0908-AB8EC935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1BA6752-E06F-BC2C-7DF6-14CA036A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0233B8-47EE-9B7D-1757-0FC8F9BF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58B7-9D37-DD20-628F-F12EC1C68966}"/>
              </a:ext>
            </a:extLst>
          </p:cNvPr>
          <p:cNvSpPr txBox="1"/>
          <p:nvPr/>
        </p:nvSpPr>
        <p:spPr>
          <a:xfrm>
            <a:off x="1536430" y="2732031"/>
            <a:ext cx="6071138" cy="1392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Space Optimizations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FFF22C-A5CE-8102-06EF-CE5DF997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07F9E82-A2F2-9D50-E349-043A73265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5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D137A-81D3-56D1-A5EF-C83B55FF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DCF5A7-2E58-E834-E55D-1BA8771B0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14549A-F94B-DA7C-CFBA-6CF147B9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A66B77-4A72-AA37-5B7C-81AA62F49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370581-00AD-42C0-D9E4-77DECCD54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EFEAF-F6D9-58EE-DDD7-E69ED855E1DC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Space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C979C-CC77-4400-247A-B26D6754F3EA}"/>
              </a:ext>
            </a:extLst>
          </p:cNvPr>
          <p:cNvSpPr txBox="1"/>
          <p:nvPr/>
        </p:nvSpPr>
        <p:spPr>
          <a:xfrm>
            <a:off x="6429374" y="390832"/>
            <a:ext cx="271462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Buffer </a:t>
            </a:r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1181AFCA-D0C6-42C0-8F9F-ABB937EF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67" b="30635"/>
          <a:stretch>
            <a:fillRect/>
          </a:stretch>
        </p:blipFill>
        <p:spPr>
          <a:xfrm>
            <a:off x="307731" y="4840413"/>
            <a:ext cx="4589586" cy="134522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CBA8EF-509F-FD7F-54B3-7A4B59FF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38" b="35051"/>
          <a:stretch>
            <a:fillRect/>
          </a:stretch>
        </p:blipFill>
        <p:spPr>
          <a:xfrm>
            <a:off x="307731" y="3429000"/>
            <a:ext cx="4589585" cy="1143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B07325-302D-06D8-87AB-9A1AD85FAFEB}"/>
              </a:ext>
            </a:extLst>
          </p:cNvPr>
          <p:cNvSpPr txBox="1"/>
          <p:nvPr/>
        </p:nvSpPr>
        <p:spPr>
          <a:xfrm>
            <a:off x="307731" y="1718292"/>
            <a:ext cx="78691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Buffer Design Choices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Different MemTable (buffer) structures impact lookup &amp; insert performance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Choice depends on workload pattern (read-heavy vs write-heavy vs mixed)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Trade-off between lookup speed, memory usage, and ordering support</a:t>
            </a:r>
          </a:p>
        </p:txBody>
      </p:sp>
      <p:pic>
        <p:nvPicPr>
          <p:cNvPr id="3" name="Picture 2" descr="A diagram of a number with a number on it&#10;&#10;AI-generated content may be incorrect.">
            <a:extLst>
              <a:ext uri="{FF2B5EF4-FFF2-40B4-BE49-F238E27FC236}">
                <a16:creationId xmlns:a16="http://schemas.microsoft.com/office/drawing/2014/main" id="{E48F5AD3-B564-FAAD-FA25-B7592593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18" y="3364338"/>
            <a:ext cx="2679700" cy="17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EC6CD-14D6-4B39-A5EA-0D97E4AC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8E6529-123F-4791-4C62-0307CDE43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D3BF56-F004-CBC4-C7BA-356BA29AA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B52099-9158-FB31-EBCB-810588DB8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6510F-32E6-D21F-38D1-EFB394FF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329B8-3729-3574-3BCB-5FB982AB5049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Space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F8F31-54E9-53F4-FE86-1FC48DE8D51F}"/>
              </a:ext>
            </a:extLst>
          </p:cNvPr>
          <p:cNvSpPr txBox="1"/>
          <p:nvPr/>
        </p:nvSpPr>
        <p:spPr>
          <a:xfrm>
            <a:off x="6429374" y="390832"/>
            <a:ext cx="271462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Memory </a:t>
            </a:r>
          </a:p>
        </p:txBody>
      </p:sp>
      <p:pic>
        <p:nvPicPr>
          <p:cNvPr id="12" name="Picture 11" descr="A diagram of a data layout&#10;&#10;AI-generated content may be incorrect.">
            <a:extLst>
              <a:ext uri="{FF2B5EF4-FFF2-40B4-BE49-F238E27FC236}">
                <a16:creationId xmlns:a16="http://schemas.microsoft.com/office/drawing/2014/main" id="{83E1173D-13EC-38BA-F7DA-3E4193E4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76" b="23098"/>
          <a:stretch>
            <a:fillRect/>
          </a:stretch>
        </p:blipFill>
        <p:spPr>
          <a:xfrm>
            <a:off x="807559" y="3992775"/>
            <a:ext cx="7757990" cy="2013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23A615-967F-6756-8C53-3D220B5BF152}"/>
              </a:ext>
            </a:extLst>
          </p:cNvPr>
          <p:cNvSpPr txBox="1"/>
          <p:nvPr/>
        </p:nvSpPr>
        <p:spPr>
          <a:xfrm>
            <a:off x="807559" y="1798070"/>
            <a:ext cx="60504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Leveling for Read-optimized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Merges aggressively (1 run per level)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Better reads, but </a:t>
            </a:r>
            <a:r>
              <a:rPr lang="en-IN" b="1" dirty="0"/>
              <a:t>high write cost</a:t>
            </a:r>
            <a:endParaRPr lang="en-IN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Tiering for Write-optimized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Multiple runs per level, delayed merges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Fast ingest</a:t>
            </a:r>
            <a:r>
              <a:rPr lang="en-IN" dirty="0"/>
              <a:t>, but worse reads</a:t>
            </a:r>
          </a:p>
        </p:txBody>
      </p:sp>
    </p:spTree>
    <p:extLst>
      <p:ext uri="{BB962C8B-B14F-4D97-AF65-F5344CB8AC3E}">
        <p14:creationId xmlns:p14="http://schemas.microsoft.com/office/powerpoint/2010/main" val="377856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A0F35-433E-0752-644B-DD96746D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150728D-D30F-BE88-540C-C08BA0EC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6FBAE-5D6B-4E3B-9109-1E012F4E6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35996A-82AD-D6B2-FBCA-E19A276E0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51B63F-D8FF-3BA3-7CD2-7E54E25EA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3AB3F-097E-B2A7-EB5E-B19B983BE455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Space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C3847-EF8E-5FBF-2092-FF3D7ABA2DAE}"/>
              </a:ext>
            </a:extLst>
          </p:cNvPr>
          <p:cNvSpPr txBox="1"/>
          <p:nvPr/>
        </p:nvSpPr>
        <p:spPr>
          <a:xfrm>
            <a:off x="6429374" y="390832"/>
            <a:ext cx="2714626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Memory </a:t>
            </a:r>
          </a:p>
        </p:txBody>
      </p:sp>
      <p:pic>
        <p:nvPicPr>
          <p:cNvPr id="10" name="Picture 9" descr="A diagram of a data layout&#10;&#10;AI-generated content may be incorrect.">
            <a:extLst>
              <a:ext uri="{FF2B5EF4-FFF2-40B4-BE49-F238E27FC236}">
                <a16:creationId xmlns:a16="http://schemas.microsoft.com/office/drawing/2014/main" id="{695850C6-2E7E-69E5-B29D-FFA7D90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" t="23300" r="-1806" b="11278"/>
          <a:stretch>
            <a:fillRect/>
          </a:stretch>
        </p:blipFill>
        <p:spPr>
          <a:xfrm>
            <a:off x="758892" y="3416060"/>
            <a:ext cx="7626212" cy="22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AE0515-7D68-05A5-F23D-30CE12F879B8}"/>
              </a:ext>
            </a:extLst>
          </p:cNvPr>
          <p:cNvSpPr txBox="1"/>
          <p:nvPr/>
        </p:nvSpPr>
        <p:spPr>
          <a:xfrm>
            <a:off x="758892" y="2034343"/>
            <a:ext cx="7350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Hybrid designs = Best of both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Tiering in upper levels for fast writes, leveling in lower levels for fast reads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/>
              <a:t>Balanced 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49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B02A2-72D4-4690-11B2-4119C2C3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35D0EE9-7413-A919-D76B-8F97BCA8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252B72-008E-1411-426E-C22ED48E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420E24-E806-ECAD-2431-C688A057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A69FF5-CED6-3B13-90F6-A1828C5E6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F8EC4E2-D398-546F-2616-4A0DBF5A0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D852E-062B-A6F6-0B4A-499C2F0C98FA}"/>
              </a:ext>
            </a:extLst>
          </p:cNvPr>
          <p:cNvSpPr txBox="1"/>
          <p:nvPr/>
        </p:nvSpPr>
        <p:spPr>
          <a:xfrm>
            <a:off x="1541997" y="2577355"/>
            <a:ext cx="7080032" cy="1392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5400" b="1" dirty="0">
                <a:solidFill>
                  <a:schemeClr val="bg1"/>
                </a:solidFill>
              </a:rPr>
              <a:t>Modern LSM Tuning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A1D775-DDD6-D471-952E-71A2EF3FC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234735-B96E-06FC-80AE-17C00203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2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F3834-668B-4659-5C37-3A2AAF5B6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B9B6F5-6038-A856-4794-A4BAB2F2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315321-B767-9E29-249A-ED16646B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1F678E-A059-6FC8-E668-E8DA484B1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BCDECE-57F9-EE58-31F7-26BE1CC7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1CFEB-46A0-D24F-1FB0-7822F1FBDD1D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>
                <a:solidFill>
                  <a:schemeClr val="bg1"/>
                </a:solidFill>
              </a:rPr>
              <a:t>Modern LSM Tuning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606142D2-14E9-B819-D208-B4B3EC4D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6" t="41119" r="10407" b="17557"/>
          <a:stretch>
            <a:fillRect/>
          </a:stretch>
        </p:blipFill>
        <p:spPr>
          <a:xfrm>
            <a:off x="624253" y="3725397"/>
            <a:ext cx="7604845" cy="179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AA3A7-2F1A-5971-BE52-701BC987D9C2}"/>
              </a:ext>
            </a:extLst>
          </p:cNvPr>
          <p:cNvSpPr txBox="1"/>
          <p:nvPr/>
        </p:nvSpPr>
        <p:spPr>
          <a:xfrm>
            <a:off x="624253" y="1760784"/>
            <a:ext cx="7183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Adaptive Compactions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Dynamically choose compaction granularity (levels / files / runs)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Adapt strategy based on workload pressure (read vs write)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Goal: minimize write stalls + reduce read amplification</a:t>
            </a:r>
          </a:p>
        </p:txBody>
      </p:sp>
    </p:spTree>
    <p:extLst>
      <p:ext uri="{BB962C8B-B14F-4D97-AF65-F5344CB8AC3E}">
        <p14:creationId xmlns:p14="http://schemas.microsoft.com/office/powerpoint/2010/main" val="32813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42F56-AB9F-E7CF-9B9C-F842D566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B95AEF-0DB8-744D-DC7C-53D3B65A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0A190-C3DE-0219-4093-54AB84D7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D111D-B0F8-C73C-36D3-87BEFCCF5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CED8DC-0671-B6E5-3AAB-BD5FC86F9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8DC2C-6653-6736-D6A9-3D09495427D2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>
                <a:solidFill>
                  <a:schemeClr val="bg1"/>
                </a:solidFill>
              </a:rPr>
              <a:t>Modern LSM Tuning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screenshot of a data movement policy&#10;&#10;AI-generated content may be incorrect.">
            <a:extLst>
              <a:ext uri="{FF2B5EF4-FFF2-40B4-BE49-F238E27FC236}">
                <a16:creationId xmlns:a16="http://schemas.microsoft.com/office/drawing/2014/main" id="{C30BBADF-7C46-C070-3B46-62E3D2D6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82" b="12472"/>
          <a:stretch>
            <a:fillRect/>
          </a:stretch>
        </p:blipFill>
        <p:spPr>
          <a:xfrm>
            <a:off x="524784" y="3806363"/>
            <a:ext cx="7772400" cy="1960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EF55F-1F41-C744-7F76-12322474F0C0}"/>
              </a:ext>
            </a:extLst>
          </p:cNvPr>
          <p:cNvSpPr txBox="1"/>
          <p:nvPr/>
        </p:nvSpPr>
        <p:spPr>
          <a:xfrm>
            <a:off x="524784" y="1796898"/>
            <a:ext cx="65766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Robust Tuning for Changing Workloads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Choose </a:t>
            </a:r>
            <a:r>
              <a:rPr lang="en-IN" b="1" dirty="0"/>
              <a:t>which files</a:t>
            </a:r>
            <a:r>
              <a:rPr lang="en-IN" dirty="0"/>
              <a:t> to compact first (smart scheduling)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Policies: round-robin, minimal overlap, tombstone-heavy, coldest files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Balances read cost, write cost, and space usage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37238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09FCE-7111-15C5-8F15-608BFB78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BABD07-DE02-9B97-DB97-727C22C8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C0F4C6-89F3-5474-C3AA-CFC61164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8BFA4-5C5C-E09D-FF99-2AE40B2A5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08F36D-04C8-0153-B1D3-4AEE6C7A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D360F-E72A-545E-C844-16A3C0D44039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>
                <a:solidFill>
                  <a:schemeClr val="bg1"/>
                </a:solidFill>
              </a:rPr>
              <a:t>Modern LSM Tuning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F36BB-03AE-7879-FEA3-B100CE15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58" b="13178"/>
          <a:stretch>
            <a:fillRect/>
          </a:stretch>
        </p:blipFill>
        <p:spPr>
          <a:xfrm>
            <a:off x="524784" y="3805795"/>
            <a:ext cx="7772400" cy="2143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0F040-6B86-F03B-84BB-AA39493B32E1}"/>
              </a:ext>
            </a:extLst>
          </p:cNvPr>
          <p:cNvSpPr txBox="1"/>
          <p:nvPr/>
        </p:nvSpPr>
        <p:spPr>
          <a:xfrm>
            <a:off x="524784" y="1780761"/>
            <a:ext cx="79042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Compaction Triggers &amp; Auto-Learning</a:t>
            </a:r>
          </a:p>
          <a:p>
            <a:endParaRPr lang="en-I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Trigger compaction based on level saturation, run count, space usage, or file 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Auto-learning adjusts thresholds over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Systems evolve parameters automatically instead of manual tuning</a:t>
            </a:r>
          </a:p>
        </p:txBody>
      </p:sp>
    </p:spTree>
    <p:extLst>
      <p:ext uri="{BB962C8B-B14F-4D97-AF65-F5344CB8AC3E}">
        <p14:creationId xmlns:p14="http://schemas.microsoft.com/office/powerpoint/2010/main" val="286853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3B04DA-6F5B-1F76-3526-8D7655CA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A2E533-0809-C2D9-5C0F-A2A7EAF78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CC8FB-C542-D557-BA59-5BD299D1A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98420-B8E1-E82A-E8DC-D18CC4A31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5D067F-29A5-73B3-B5C6-56FF0C440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7466E-F627-12BA-B331-DA5CF7094F17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Comparisons Between Different Databases 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5FAAEADB-9673-4E11-CF5D-2489541E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6" r="17606"/>
          <a:stretch>
            <a:fillRect/>
          </a:stretch>
        </p:blipFill>
        <p:spPr>
          <a:xfrm>
            <a:off x="1083241" y="1574310"/>
            <a:ext cx="6537080" cy="49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BD6A8-A0BC-0A7E-D027-B50FBB9A1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1DB7B1-1767-DCAE-2B2C-5E2E8E7DB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06C62-BED4-CFFD-C47F-B36D2F8B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F66122-A826-C7F7-6977-9F0C4784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58DC59-8D71-4A5F-C21E-A312EFFB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6508197-CE74-5355-AA13-29BB372A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7890" y="215654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LSM 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35B3D-D5E6-992E-349A-11A153182B6D}"/>
              </a:ext>
            </a:extLst>
          </p:cNvPr>
          <p:cNvSpPr txBox="1"/>
          <p:nvPr/>
        </p:nvSpPr>
        <p:spPr>
          <a:xfrm>
            <a:off x="593695" y="1724125"/>
            <a:ext cx="7899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Log-structured merge (LSM) are a data structure in modern databases, particularly for applications requiring high write performance and efficient storage utilization. </a:t>
            </a:r>
          </a:p>
        </p:txBody>
      </p:sp>
      <p:pic>
        <p:nvPicPr>
          <p:cNvPr id="31" name="Picture 2" descr="Introduction to LSM Trees: May the logs be with you – Priyank Verma">
            <a:extLst>
              <a:ext uri="{FF2B5EF4-FFF2-40B4-BE49-F238E27FC236}">
                <a16:creationId xmlns:a16="http://schemas.microsoft.com/office/drawing/2014/main" id="{546AF389-414A-A81D-61C7-1F9094A4C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1"/>
          <a:stretch>
            <a:fillRect/>
          </a:stretch>
        </p:blipFill>
        <p:spPr bwMode="auto">
          <a:xfrm>
            <a:off x="1426263" y="3055411"/>
            <a:ext cx="6291470" cy="28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8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91FF6-6C1A-30F2-BD6B-D1E5E81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45D33AF-EC5F-7FA3-BD9A-07D770F39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EF22CD-01A9-F550-CEF9-A04382E26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456091B-6767-85B2-AAE5-219C15E7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42F2B-203F-215C-3B0E-1229963C3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B3D351-FCCD-30CF-E338-910839E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DE1E8-D78D-9604-C144-17EEBB4A6049}"/>
              </a:ext>
            </a:extLst>
          </p:cNvPr>
          <p:cNvSpPr txBox="1"/>
          <p:nvPr/>
        </p:nvSpPr>
        <p:spPr>
          <a:xfrm>
            <a:off x="1207889" y="2414276"/>
            <a:ext cx="7080032" cy="1392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</a:rPr>
              <a:t>Memory Tuning Problem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78783E-A64E-4527-4E9E-E03705DC8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79B9DAC-2BE6-DEBA-7029-1FF34B62A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8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D61CE-846C-9EE1-FF39-F73D45F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370F79D-3F52-7EE6-E766-A570D9FEE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56A7D-3157-9987-444C-74F137E8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3FD332-6241-7C39-3A62-E66C29E0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BD05C-20A9-A816-91A2-4196820AF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D18A9-F8C7-2344-51CB-A757BD5E5889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emory Tuning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E19D-3B99-492C-84FD-8197C71DD275}"/>
              </a:ext>
            </a:extLst>
          </p:cNvPr>
          <p:cNvSpPr txBox="1"/>
          <p:nvPr/>
        </p:nvSpPr>
        <p:spPr>
          <a:xfrm>
            <a:off x="524781" y="1723293"/>
            <a:ext cx="79861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Memory Tuning Challenge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Memory must be split between </a:t>
            </a:r>
            <a:r>
              <a:rPr lang="en-IN" b="1" dirty="0"/>
              <a:t>buffer, block cache, filters, and indexes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More memory to one component improves its performance but </a:t>
            </a:r>
            <a:r>
              <a:rPr lang="en-IN" b="1" dirty="0"/>
              <a:t>hurts others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Trade-off between </a:t>
            </a:r>
            <a:r>
              <a:rPr lang="en-IN" b="1" dirty="0"/>
              <a:t>update cost, read cost, and space footprint</a:t>
            </a: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Finding the </a:t>
            </a:r>
            <a:r>
              <a:rPr lang="en-IN" i="1" dirty="0"/>
              <a:t>optimal split</a:t>
            </a:r>
            <a:r>
              <a:rPr lang="en-IN" dirty="0"/>
              <a:t> is complex — </a:t>
            </a:r>
            <a:r>
              <a:rPr lang="en-IN" b="1" dirty="0"/>
              <a:t>still an open research problem</a:t>
            </a:r>
            <a:endParaRPr lang="en-IN" dirty="0"/>
          </a:p>
        </p:txBody>
      </p:sp>
      <p:pic>
        <p:nvPicPr>
          <p:cNvPr id="4" name="Picture 3" descr="A drawing of men pulling a rope&#10;&#10;AI-generated content may be incorrect.">
            <a:extLst>
              <a:ext uri="{FF2B5EF4-FFF2-40B4-BE49-F238E27FC236}">
                <a16:creationId xmlns:a16="http://schemas.microsoft.com/office/drawing/2014/main" id="{6F10AD60-3256-0560-C808-E72DE014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20" y="3946728"/>
            <a:ext cx="3247840" cy="2232262"/>
          </a:xfrm>
          <a:prstGeom prst="rect">
            <a:avLst/>
          </a:prstGeom>
        </p:spPr>
      </p:pic>
      <p:pic>
        <p:nvPicPr>
          <p:cNvPr id="6" name="Picture 5" descr="A graph with text on it&#10;&#10;AI-generated content may be incorrect.">
            <a:extLst>
              <a:ext uri="{FF2B5EF4-FFF2-40B4-BE49-F238E27FC236}">
                <a16:creationId xmlns:a16="http://schemas.microsoft.com/office/drawing/2014/main" id="{CF5CEF21-8F35-5937-82FB-2CE66FFF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69" y="3776399"/>
            <a:ext cx="1781802" cy="21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3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C5046-6D21-1153-0F96-51DCCC2B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2DAC79-0A72-84D1-493B-3F2F31C91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EE43E6-1BCF-98A2-1812-098E5636F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497975-D20A-D862-F1F0-E8C540C74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7E126A-AF2C-4E90-B84A-96FFB97D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BEB7B-92BD-61C8-D3FB-C1B8E95DB5D4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>
                <a:solidFill>
                  <a:schemeClr val="bg1"/>
                </a:solidFill>
              </a:rPr>
              <a:t>Conclusion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0DC7A-BEE4-12D6-A9F1-DA40FFBB385C}"/>
              </a:ext>
            </a:extLst>
          </p:cNvPr>
          <p:cNvSpPr txBox="1"/>
          <p:nvPr/>
        </p:nvSpPr>
        <p:spPr>
          <a:xfrm>
            <a:off x="272561" y="2116659"/>
            <a:ext cx="82735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3000" dirty="0"/>
              <a:t> LSM for fast writes, smart read optimizations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3000" dirty="0"/>
              <a:t> Filters + indexes + caching are essential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3000" dirty="0"/>
              <a:t> Hybrid tuning yields best performance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3000" dirty="0"/>
              <a:t> Growing research + storage tuning</a:t>
            </a:r>
          </a:p>
        </p:txBody>
      </p:sp>
    </p:spTree>
    <p:extLst>
      <p:ext uri="{BB962C8B-B14F-4D97-AF65-F5344CB8AC3E}">
        <p14:creationId xmlns:p14="http://schemas.microsoft.com/office/powerpoint/2010/main" val="367896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AB9C2-4443-327F-2E41-8759F911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6B1DB-B6AA-1139-5D44-051E995F4002}"/>
              </a:ext>
            </a:extLst>
          </p:cNvPr>
          <p:cNvSpPr txBox="1"/>
          <p:nvPr/>
        </p:nvSpPr>
        <p:spPr>
          <a:xfrm>
            <a:off x="2848708" y="3036381"/>
            <a:ext cx="3166576" cy="835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6A862-B741-AF36-6B8E-132E1613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EF21749-3C8E-8B51-0D69-836FAF86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FB7829E-7660-1671-C5D5-3DD192050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81499A-0E62-96B1-4C93-6711D6FE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968708-4685-860A-93A9-1F9B1AC9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B935753-06DA-913B-5F34-07F07FD93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9FDCE-6CE7-846C-19BA-352AD17B97FC}"/>
              </a:ext>
            </a:extLst>
          </p:cNvPr>
          <p:cNvSpPr txBox="1"/>
          <p:nvPr/>
        </p:nvSpPr>
        <p:spPr>
          <a:xfrm>
            <a:off x="1761714" y="3036381"/>
            <a:ext cx="5064369" cy="835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 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2C827A-8B03-E2F1-7691-A82C13CD2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3D96B7-E175-EC58-98F3-C4E3E198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9D49E-2302-E245-DD1A-26B53B94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1CC134-F88A-25B9-5D81-98A99C27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8D2376-2AB1-4F7E-752F-1CF6E0B3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68172B-6B28-BD7C-5A20-7ABEEFF4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570D81-A992-98B1-D4A3-B1304159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A5DC4DAB-4C8E-EA6A-6922-63F7D9CBB972}"/>
              </a:ext>
            </a:extLst>
          </p:cNvPr>
          <p:cNvSpPr/>
          <p:nvPr/>
        </p:nvSpPr>
        <p:spPr>
          <a:xfrm>
            <a:off x="175846" y="470997"/>
            <a:ext cx="8797677" cy="1242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3800" dirty="0">
                <a:solidFill>
                  <a:schemeClr val="bg1"/>
                </a:solidFill>
              </a:rPr>
              <a:t>Why do modern systems rely on LSM trees?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B2E0B46-C7C1-A901-4383-0D93C3802AB4}"/>
              </a:ext>
            </a:extLst>
          </p:cNvPr>
          <p:cNvSpPr/>
          <p:nvPr/>
        </p:nvSpPr>
        <p:spPr>
          <a:xfrm>
            <a:off x="230429" y="1668758"/>
            <a:ext cx="8737725" cy="956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Modern systems process write-heavy workloads: time-series data, application logs, and continuous monitoring.</a:t>
            </a:r>
          </a:p>
          <a:p>
            <a:pPr marL="342900" indent="-342900" algn="l"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Random disk writes are slow</a:t>
            </a:r>
          </a:p>
          <a:p>
            <a:pPr marL="342900" indent="-342900" algn="l">
              <a:lnSpc>
                <a:spcPts val="2850"/>
              </a:lnSpc>
              <a:buFont typeface="Wingdings" pitchFamily="2" charset="2"/>
              <a:buChar char="Ø"/>
            </a:pP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LSM trees batch writes into sequential, achieving </a:t>
            </a:r>
            <a:r>
              <a:rPr lang="en-US" sz="1750" b="1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10–100× throughput gains</a:t>
            </a: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in production systems.</a:t>
            </a:r>
            <a:endParaRPr lang="en-US" sz="1750" dirty="0"/>
          </a:p>
        </p:txBody>
      </p:sp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BC8BF5DA-2C90-C96D-10C0-A679DB05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41" y="3813988"/>
            <a:ext cx="2088805" cy="943383"/>
          </a:xfrm>
          <a:prstGeom prst="rect">
            <a:avLst/>
          </a:prstGeom>
        </p:spPr>
      </p:pic>
      <p:pic>
        <p:nvPicPr>
          <p:cNvPr id="23" name="Picture 22" descr="A blue eye with a white sun&#10;&#10;AI-generated content may be incorrect.">
            <a:extLst>
              <a:ext uri="{FF2B5EF4-FFF2-40B4-BE49-F238E27FC236}">
                <a16:creationId xmlns:a16="http://schemas.microsoft.com/office/drawing/2014/main" id="{A69A1BA0-4B0C-0D1E-8CEC-AD736583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19" y="5093832"/>
            <a:ext cx="1214911" cy="1332054"/>
          </a:xfrm>
          <a:prstGeom prst="rect">
            <a:avLst/>
          </a:prstGeom>
        </p:spPr>
      </p:pic>
      <p:pic>
        <p:nvPicPr>
          <p:cNvPr id="24" name="Picture 23" descr="A close-up of a logo&#10;&#10;AI-generated content may be incorrect.">
            <a:extLst>
              <a:ext uri="{FF2B5EF4-FFF2-40B4-BE49-F238E27FC236}">
                <a16:creationId xmlns:a16="http://schemas.microsoft.com/office/drawing/2014/main" id="{D3F49E1A-8A4F-5D50-CA92-82EDF1C3A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35" y="5093832"/>
            <a:ext cx="2195816" cy="1019342"/>
          </a:xfrm>
          <a:prstGeom prst="rect">
            <a:avLst/>
          </a:prstGeom>
        </p:spPr>
      </p:pic>
      <p:pic>
        <p:nvPicPr>
          <p:cNvPr id="25" name="Picture 24" descr="A blue hexagon with white logo&#10;&#10;AI-generated content may be incorrect.">
            <a:extLst>
              <a:ext uri="{FF2B5EF4-FFF2-40B4-BE49-F238E27FC236}">
                <a16:creationId xmlns:a16="http://schemas.microsoft.com/office/drawing/2014/main" id="{9F23D4DE-11A5-CE85-50E4-E241E1C9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349" y="3647227"/>
            <a:ext cx="949698" cy="12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1BC56-811F-A207-BCAB-D9D9062E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351589-FDC0-0BF2-8562-8E60A4DDF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3C8D3-B7AA-810C-0B5D-5FB6B8D2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E1E036-2BE3-7858-6F4B-1004CEEF0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53A5D-B2D0-F2D8-75A1-E1335891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6976A2CD-F6B8-CCCF-B288-C394BD5E3C7B}"/>
              </a:ext>
            </a:extLst>
          </p:cNvPr>
          <p:cNvSpPr/>
          <p:nvPr/>
        </p:nvSpPr>
        <p:spPr>
          <a:xfrm>
            <a:off x="681511" y="560960"/>
            <a:ext cx="7780973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LSM Architecture Overview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098059-8E0F-EC60-9023-CDCFD563380C}"/>
              </a:ext>
            </a:extLst>
          </p:cNvPr>
          <p:cNvSpPr txBox="1"/>
          <p:nvPr/>
        </p:nvSpPr>
        <p:spPr>
          <a:xfrm>
            <a:off x="117771" y="1663805"/>
            <a:ext cx="8487391" cy="114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00"/>
              </a:lnSpc>
              <a:buFont typeface="Wingdings" pitchFamily="2" charset="2"/>
              <a:buChar char="Ø"/>
            </a:pPr>
            <a:r>
              <a:rPr lang="en-US" sz="18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is organized into hierarchical </a:t>
            </a:r>
            <a:r>
              <a:rPr lang="en-US" sz="1800" b="1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levels</a:t>
            </a:r>
            <a:r>
              <a:rPr lang="en-US" sz="18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Level-0 resides in memory as a memtable.</a:t>
            </a:r>
          </a:p>
          <a:p>
            <a:pPr marL="285750" indent="-285750" algn="l">
              <a:lnSpc>
                <a:spcPts val="2800"/>
              </a:lnSpc>
              <a:buFont typeface="Wingdings" pitchFamily="2" charset="2"/>
              <a:buChar char="Ø"/>
            </a:pPr>
            <a:r>
              <a:rPr lang="en-US" sz="18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Levels 1 through N reside on disk, each storing multiple sorted runs (SSTables).</a:t>
            </a:r>
          </a:p>
          <a:p>
            <a:pPr marL="285750" indent="-285750">
              <a:lnSpc>
                <a:spcPts val="2800"/>
              </a:lnSpc>
              <a:buFont typeface="Wingdings" pitchFamily="2" charset="2"/>
              <a:buChar char="Ø"/>
            </a:pPr>
            <a:r>
              <a:rPr lang="en-IN" dirty="0"/>
              <a:t>Compaction: sorting new data and merge with old data</a:t>
            </a:r>
            <a:endParaRPr lang="en-US" sz="1800" dirty="0"/>
          </a:p>
        </p:txBody>
      </p:sp>
      <p:pic>
        <p:nvPicPr>
          <p:cNvPr id="3" name="Picture 2" descr="A diagram of a level&#10;&#10;AI-generated content may be incorrect.">
            <a:extLst>
              <a:ext uri="{FF2B5EF4-FFF2-40B4-BE49-F238E27FC236}">
                <a16:creationId xmlns:a16="http://schemas.microsoft.com/office/drawing/2014/main" id="{FAE4C5F0-52BA-934C-B941-46E67891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7" y="3109340"/>
            <a:ext cx="72136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4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DDF37-8929-077A-E186-C2148A8B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C9D990-E452-6D06-C518-16427866A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EC91F-8F88-718C-7372-D6495755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907CB-9B19-5BF3-5F78-270D21A8E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8E5B47-D44C-4555-F7D4-CDBF06ACE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8DEEAA4-2B99-00C9-1455-CDCD2ACEFA68}"/>
              </a:ext>
            </a:extLst>
          </p:cNvPr>
          <p:cNvSpPr/>
          <p:nvPr/>
        </p:nvSpPr>
        <p:spPr>
          <a:xfrm>
            <a:off x="497205" y="538050"/>
            <a:ext cx="5764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Read Challenge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328D607-10A2-2D85-D231-1FDC4A6AD3AF}"/>
              </a:ext>
            </a:extLst>
          </p:cNvPr>
          <p:cNvSpPr/>
          <p:nvPr/>
        </p:nvSpPr>
        <p:spPr>
          <a:xfrm>
            <a:off x="474877" y="215284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Write optimization comes at a cost:</a:t>
            </a: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data is scattered across many files and levels. Each read may require checking multiple SSTables.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is the fundamental LSM trade-off.</a:t>
            </a:r>
            <a:endParaRPr lang="en-US" sz="200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520A30D9-668D-ED82-15DE-7EEAB784880E}"/>
              </a:ext>
            </a:extLst>
          </p:cNvPr>
          <p:cNvSpPr/>
          <p:nvPr/>
        </p:nvSpPr>
        <p:spPr>
          <a:xfrm>
            <a:off x="474877" y="3975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Read Path Cost</a:t>
            </a:r>
            <a:endParaRPr lang="en-US" sz="2200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F97F8178-35D8-8A20-952B-4E57FAF27AAB}"/>
              </a:ext>
            </a:extLst>
          </p:cNvPr>
          <p:cNvSpPr/>
          <p:nvPr/>
        </p:nvSpPr>
        <p:spPr>
          <a:xfrm>
            <a:off x="474877" y="4383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Multi-level lookup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9AEF4-0CC5-C7DC-F832-A5617BF4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19" y="3524181"/>
            <a:ext cx="5430430" cy="2222711"/>
          </a:xfrm>
          <a:prstGeom prst="rect">
            <a:avLst/>
          </a:prstGeom>
        </p:spPr>
      </p:pic>
      <p:sp>
        <p:nvSpPr>
          <p:cNvPr id="3" name="Text 8">
            <a:extLst>
              <a:ext uri="{FF2B5EF4-FFF2-40B4-BE49-F238E27FC236}">
                <a16:creationId xmlns:a16="http://schemas.microsoft.com/office/drawing/2014/main" id="{C65778B3-AA4E-1BF7-1CBA-EFE96FBC9A0A}"/>
              </a:ext>
            </a:extLst>
          </p:cNvPr>
          <p:cNvSpPr/>
          <p:nvPr/>
        </p:nvSpPr>
        <p:spPr>
          <a:xfrm>
            <a:off x="474876" y="4746860"/>
            <a:ext cx="3376155" cy="113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Many files scanned for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      just single key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359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27CCC-3B47-C6C3-7843-3EFAA06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3B31F17-3AD0-15F9-C5C3-BD2BCFEDB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C6951-C269-BE28-8669-53DF73B3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A05DE2-A00C-4F8E-3B35-D66E97D1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04FF18-F45E-88AA-6945-02B308C2E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B4DCC77-2C82-9B92-F71D-5EB1DC0C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8FCA5-FEAA-E381-3C91-EF59E2936340}"/>
              </a:ext>
            </a:extLst>
          </p:cNvPr>
          <p:cNvSpPr txBox="1"/>
          <p:nvPr/>
        </p:nvSpPr>
        <p:spPr>
          <a:xfrm>
            <a:off x="1536430" y="2414276"/>
            <a:ext cx="6071138" cy="1392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Optimizations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2350D2-66F7-C1FB-FE42-FC6BAF6D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50DB44-CABD-28E1-DE23-8BEC5DD24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8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71816-2963-2F7A-8C90-302B68A0C396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A3135-CF87-CE20-4107-11D1E41569D4}"/>
              </a:ext>
            </a:extLst>
          </p:cNvPr>
          <p:cNvSpPr txBox="1"/>
          <p:nvPr/>
        </p:nvSpPr>
        <p:spPr>
          <a:xfrm>
            <a:off x="6429374" y="390832"/>
            <a:ext cx="2425189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Fence pointers</a:t>
            </a:r>
          </a:p>
        </p:txBody>
      </p:sp>
      <p:pic>
        <p:nvPicPr>
          <p:cNvPr id="13" name="Picture 12" descr="A diagram of a computer&#10;&#10;AI-generated content may be incorrect.">
            <a:extLst>
              <a:ext uri="{FF2B5EF4-FFF2-40B4-BE49-F238E27FC236}">
                <a16:creationId xmlns:a16="http://schemas.microsoft.com/office/drawing/2014/main" id="{0E4A3487-8426-7239-0696-8C260547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60" y="2720933"/>
            <a:ext cx="6618541" cy="3577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F0959-5CFA-956E-15DF-6BDAB91C6298}"/>
              </a:ext>
            </a:extLst>
          </p:cNvPr>
          <p:cNvSpPr txBox="1"/>
          <p:nvPr/>
        </p:nvSpPr>
        <p:spPr>
          <a:xfrm>
            <a:off x="668215" y="1721005"/>
            <a:ext cx="6618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Store boundary keys inside each SST file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Enable binary search inside large sorted files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Quickly skip irrelevant data blocks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Reduce disk I/O during point lookups</a:t>
            </a:r>
          </a:p>
        </p:txBody>
      </p:sp>
    </p:spTree>
    <p:extLst>
      <p:ext uri="{BB962C8B-B14F-4D97-AF65-F5344CB8AC3E}">
        <p14:creationId xmlns:p14="http://schemas.microsoft.com/office/powerpoint/2010/main" val="44091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D0D07-118D-73F0-3266-098FD886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6ED611-F77C-2DEB-2657-D7EC67E0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7B30D0-8CD4-83F5-0521-673F15A4A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CB3D06-F738-1DE2-E34F-4AB552D12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288342-8937-027C-BFD6-B9BDEA3FA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1D767-BF55-1E63-5ED7-3F96F4474994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A103E-4602-4E36-362F-0000FFB0F952}"/>
              </a:ext>
            </a:extLst>
          </p:cNvPr>
          <p:cNvSpPr txBox="1"/>
          <p:nvPr/>
        </p:nvSpPr>
        <p:spPr>
          <a:xfrm>
            <a:off x="6429374" y="390832"/>
            <a:ext cx="2425189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Bloom 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D874-FBD6-D86F-45CC-29128F5DA36B}"/>
              </a:ext>
            </a:extLst>
          </p:cNvPr>
          <p:cNvSpPr txBox="1"/>
          <p:nvPr/>
        </p:nvSpPr>
        <p:spPr>
          <a:xfrm>
            <a:off x="524784" y="2050948"/>
            <a:ext cx="5832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Skip levels without key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Major speedup for single point lookups</a:t>
            </a:r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B7A38D0B-1B3E-A58F-F836-797D5656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6" y="3020445"/>
            <a:ext cx="6042269" cy="29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1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C6437-FDB9-3C2B-85E8-0BDA8EA4C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ECD847-EFAC-BEED-DD8E-0E2BB001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DE6680-4A50-3529-D2AD-3A3F52C21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6A74E-ADD8-34F6-DE8E-2386B05F8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A4A96D-322A-9E87-1879-A816AAFB9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09FB9-A8E3-3C9B-AA68-72FCFFC4D23C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830EB-E5EC-1736-40A2-D9A8AC2C9C1F}"/>
              </a:ext>
            </a:extLst>
          </p:cNvPr>
          <p:cNvSpPr txBox="1"/>
          <p:nvPr/>
        </p:nvSpPr>
        <p:spPr>
          <a:xfrm>
            <a:off x="6429374" y="390832"/>
            <a:ext cx="2425189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/>
                </a:solidFill>
              </a:rPr>
              <a:t>Block cache</a:t>
            </a:r>
          </a:p>
        </p:txBody>
      </p:sp>
      <p:pic>
        <p:nvPicPr>
          <p:cNvPr id="10" name="Picture 9" descr="A diagram of a block cache&#10;&#10;AI-generated content may be incorrect.">
            <a:extLst>
              <a:ext uri="{FF2B5EF4-FFF2-40B4-BE49-F238E27FC236}">
                <a16:creationId xmlns:a16="http://schemas.microsoft.com/office/drawing/2014/main" id="{0D4747C4-23C8-A5CD-F6C4-3297BF58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3" y="2584450"/>
            <a:ext cx="7772400" cy="3795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C561EA-5501-04F8-DA69-B1D0D19B23F4}"/>
              </a:ext>
            </a:extLst>
          </p:cNvPr>
          <p:cNvSpPr txBox="1"/>
          <p:nvPr/>
        </p:nvSpPr>
        <p:spPr>
          <a:xfrm>
            <a:off x="685800" y="1644494"/>
            <a:ext cx="6479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Cache frequently accessed data blocks in memory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Avoid disk access for popular keys &amp; ranges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/>
              <a:t>Works with Bloom filters &amp; fence pointers for faster reads</a:t>
            </a:r>
          </a:p>
        </p:txBody>
      </p:sp>
    </p:spTree>
    <p:extLst>
      <p:ext uri="{BB962C8B-B14F-4D97-AF65-F5344CB8AC3E}">
        <p14:creationId xmlns:p14="http://schemas.microsoft.com/office/powerpoint/2010/main" val="316788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FA0E52-F698-4E44-8C4C-BC21A190970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622</Words>
  <Application>Microsoft Macintosh PowerPoint</Application>
  <PresentationFormat>On-screen Show (4:3)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Inter Light</vt:lpstr>
      <vt:lpstr>Montserrat Medium</vt:lpstr>
      <vt:lpstr>Wingdings</vt:lpstr>
      <vt:lpstr>Office Theme</vt:lpstr>
      <vt:lpstr>PowerPoint Presentation</vt:lpstr>
      <vt:lpstr>What is LSM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Raaj Atulkumar Patel</cp:lastModifiedBy>
  <cp:revision>14</cp:revision>
  <dcterms:created xsi:type="dcterms:W3CDTF">2013-01-27T09:14:16Z</dcterms:created>
  <dcterms:modified xsi:type="dcterms:W3CDTF">2025-11-18T06:16:39Z</dcterms:modified>
  <cp:category/>
</cp:coreProperties>
</file>